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 b="def" i="def"/>
      <a:tcStyle>
        <a:tcBdr/>
        <a:fill>
          <a:solidFill>
            <a:srgbClr val="D2CFC5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D6DF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 b="def" i="def"/>
      <a:tcStyle>
        <a:tcBdr/>
        <a:fill>
          <a:solidFill>
            <a:srgbClr val="D6D6D7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8EAE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0" name="Shape 8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mage"/>
          <p:cNvSpPr/>
          <p:nvPr>
            <p:ph type="pic" sz="half" idx="13"/>
          </p:nvPr>
        </p:nvSpPr>
        <p:spPr>
          <a:xfrm>
            <a:off x="2438400" y="12827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/>
            <a:r>
              <a:t>Title Text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81000" indent="-381000" algn="l">
              <a:spcBef>
                <a:spcPts val="4200"/>
              </a:spcBef>
              <a:buSzPct val="100000"/>
              <a:buChar char="•"/>
              <a:defRPr sz="3800"/>
            </a:lvl1pPr>
            <a:lvl2pPr marL="762000" indent="-381000" algn="l">
              <a:spcBef>
                <a:spcPts val="4200"/>
              </a:spcBef>
              <a:buSzPct val="100000"/>
              <a:buChar char="•"/>
              <a:defRPr sz="3800"/>
            </a:lvl2pPr>
            <a:lvl3pPr marL="1143000" indent="-381000" algn="l">
              <a:spcBef>
                <a:spcPts val="4200"/>
              </a:spcBef>
              <a:buSzPct val="100000"/>
              <a:buChar char="•"/>
              <a:defRPr sz="3800"/>
            </a:lvl3pPr>
            <a:lvl4pPr marL="1524000" indent="-381000" algn="l">
              <a:spcBef>
                <a:spcPts val="4200"/>
              </a:spcBef>
              <a:buSzPct val="100000"/>
              <a:buChar char="•"/>
              <a:defRPr sz="3800"/>
            </a:lvl4pPr>
            <a:lvl5pPr marL="1905000" indent="-381000" algn="l">
              <a:spcBef>
                <a:spcPts val="4200"/>
              </a:spcBef>
              <a:buSzPct val="100000"/>
              <a:buChar char="•"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mage"/>
          <p:cNvSpPr/>
          <p:nvPr>
            <p:ph type="pic" sz="quarter" idx="13"/>
          </p:nvPr>
        </p:nvSpPr>
        <p:spPr>
          <a:xfrm>
            <a:off x="7188200" y="28956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sz="half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280736" indent="-280736" algn="l">
              <a:spcBef>
                <a:spcPts val="3200"/>
              </a:spcBef>
              <a:buSzPct val="100000"/>
              <a:buChar char="•"/>
              <a:defRPr sz="2800"/>
            </a:lvl1pPr>
            <a:lvl2pPr marL="661736" indent="-280736" algn="l">
              <a:spcBef>
                <a:spcPts val="3200"/>
              </a:spcBef>
              <a:buSzPct val="100000"/>
              <a:buChar char="•"/>
              <a:defRPr sz="2800"/>
            </a:lvl2pPr>
            <a:lvl3pPr marL="1042736" indent="-280736" algn="l">
              <a:spcBef>
                <a:spcPts val="3200"/>
              </a:spcBef>
              <a:buSzPct val="100000"/>
              <a:buChar char="•"/>
              <a:defRPr sz="2800"/>
            </a:lvl3pPr>
            <a:lvl4pPr marL="1423736" indent="-280736" algn="l">
              <a:spcBef>
                <a:spcPts val="3200"/>
              </a:spcBef>
              <a:buSzPct val="100000"/>
              <a:buChar char="•"/>
              <a:defRPr sz="2800"/>
            </a:lvl4pPr>
            <a:lvl5pPr marL="1804736" indent="-280736" algn="l">
              <a:spcBef>
                <a:spcPts val="3200"/>
              </a:spcBef>
              <a:buSzPct val="100000"/>
              <a:buChar char="•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Image"/>
          <p:cNvSpPr/>
          <p:nvPr>
            <p:ph type="pic" idx="13"/>
          </p:nvPr>
        </p:nvSpPr>
        <p:spPr>
          <a:xfrm>
            <a:off x="1397000" y="1041400"/>
            <a:ext cx="10223500" cy="76708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81000" indent="-381000" algn="l">
              <a:spcBef>
                <a:spcPts val="4200"/>
              </a:spcBef>
              <a:buSzPct val="100000"/>
              <a:buChar char="•"/>
              <a:defRPr sz="3800"/>
            </a:lvl1pPr>
            <a:lvl2pPr marL="762000" indent="-381000" algn="l">
              <a:spcBef>
                <a:spcPts val="4200"/>
              </a:spcBef>
              <a:buSzPct val="100000"/>
              <a:buChar char="•"/>
              <a:defRPr sz="3800"/>
            </a:lvl2pPr>
            <a:lvl3pPr marL="1143000" indent="-381000" algn="l">
              <a:spcBef>
                <a:spcPts val="4200"/>
              </a:spcBef>
              <a:buSzPct val="100000"/>
              <a:buChar char="•"/>
              <a:defRPr sz="3800"/>
            </a:lvl3pPr>
            <a:lvl4pPr marL="1524000" indent="-381000" algn="l">
              <a:spcBef>
                <a:spcPts val="4200"/>
              </a:spcBef>
              <a:buSzPct val="100000"/>
              <a:buChar char="•"/>
              <a:defRPr sz="3800"/>
            </a:lvl4pPr>
            <a:lvl5pPr marL="1905000" indent="-381000" algn="l">
              <a:spcBef>
                <a:spcPts val="4200"/>
              </a:spcBef>
              <a:buSzPct val="100000"/>
              <a:buChar char="•"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8300"/>
            <a:ext cx="368504" cy="3556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/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"/>
          <p:cNvGrpSpPr/>
          <p:nvPr/>
        </p:nvGrpSpPr>
        <p:grpSpPr>
          <a:xfrm>
            <a:off x="-6782" y="994051"/>
            <a:ext cx="12361342" cy="5966118"/>
            <a:chOff x="0" y="0"/>
            <a:chExt cx="12361341" cy="5966117"/>
          </a:xfrm>
        </p:grpSpPr>
        <p:sp>
          <p:nvSpPr>
            <p:cNvPr id="82" name="Line"/>
            <p:cNvSpPr/>
            <p:nvPr/>
          </p:nvSpPr>
          <p:spPr>
            <a:xfrm>
              <a:off x="2065874" y="2582268"/>
              <a:ext cx="10295468" cy="1"/>
            </a:xfrm>
            <a:prstGeom prst="line">
              <a:avLst/>
            </a:prstGeom>
            <a:solidFill>
              <a:srgbClr val="000000">
                <a:alpha val="0"/>
              </a:srgbClr>
            </a:solidFill>
            <a:ln w="1806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" name="Shape"/>
            <p:cNvSpPr/>
            <p:nvPr/>
          </p:nvSpPr>
          <p:spPr>
            <a:xfrm>
              <a:off x="13501" y="1149139"/>
              <a:ext cx="1619566" cy="481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69" h="21600" fill="norm" stroke="1" extrusionOk="0">
                  <a:moveTo>
                    <a:pt x="0" y="0"/>
                  </a:moveTo>
                  <a:lnTo>
                    <a:pt x="0" y="0"/>
                  </a:lnTo>
                  <a:cubicBezTo>
                    <a:pt x="14594" y="2433"/>
                    <a:pt x="21600" y="9239"/>
                    <a:pt x="15649" y="15204"/>
                  </a:cubicBezTo>
                  <a:cubicBezTo>
                    <a:pt x="12750" y="18109"/>
                    <a:pt x="7109" y="20415"/>
                    <a:pt x="0" y="21600"/>
                  </a:cubicBezTo>
                  <a:lnTo>
                    <a:pt x="0" y="21600"/>
                  </a:lnTo>
                  <a:lnTo>
                    <a:pt x="0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CCC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" name="Shape"/>
            <p:cNvSpPr/>
            <p:nvPr/>
          </p:nvSpPr>
          <p:spPr>
            <a:xfrm>
              <a:off x="0" y="0"/>
              <a:ext cx="1167466" cy="462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89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811" y="4399"/>
                    <a:pt x="21600" y="12801"/>
                    <a:pt x="8464" y="18765"/>
                  </a:cubicBezTo>
                  <a:cubicBezTo>
                    <a:pt x="6083" y="19847"/>
                    <a:pt x="3230" y="20802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006666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6" name="Management of wound heamatoma after neck surgery"/>
          <p:cNvSpPr txBox="1"/>
          <p:nvPr>
            <p:ph type="title"/>
          </p:nvPr>
        </p:nvSpPr>
        <p:spPr>
          <a:xfrm>
            <a:off x="1995875" y="781190"/>
            <a:ext cx="10342881" cy="2867379"/>
          </a:xfrm>
          <a:prstGeom prst="rect">
            <a:avLst/>
          </a:prstGeom>
        </p:spPr>
        <p:txBody>
          <a:bodyPr lIns="88900" rIns="88900" anchor="b"/>
          <a:lstStyle>
            <a:lvl1pPr algn="l" defTabSz="1300480">
              <a:defRPr sz="5688">
                <a:solidFill>
                  <a:srgbClr val="006666"/>
                </a:solidFill>
                <a:uFill>
                  <a:solidFill>
                    <a:srgbClr val="006666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Management of wound heamatoma after neck surgery</a:t>
            </a:r>
          </a:p>
        </p:txBody>
      </p:sp>
      <p:sp>
        <p:nvSpPr>
          <p:cNvPr id="87" name="A junior doctor’s guide"/>
          <p:cNvSpPr txBox="1"/>
          <p:nvPr>
            <p:ph type="body" sz="half" idx="1"/>
          </p:nvPr>
        </p:nvSpPr>
        <p:spPr>
          <a:xfrm>
            <a:off x="1995875" y="5490916"/>
            <a:ext cx="10295468" cy="2490330"/>
          </a:xfrm>
          <a:prstGeom prst="rect">
            <a:avLst/>
          </a:prstGeom>
        </p:spPr>
        <p:txBody>
          <a:bodyPr lIns="88900" rIns="88900" anchor="t"/>
          <a:lstStyle>
            <a:lvl1pPr marL="0" indent="0" defTabSz="1300480">
              <a:spcBef>
                <a:spcPts val="600"/>
              </a:spcBef>
              <a:buSzTx/>
              <a:buNone/>
              <a:defRPr sz="4124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 junior doctor’s guide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"/>
          <p:cNvGrpSpPr/>
          <p:nvPr/>
        </p:nvGrpSpPr>
        <p:grpSpPr>
          <a:xfrm>
            <a:off x="-6857" y="392122"/>
            <a:ext cx="12361418" cy="4627689"/>
            <a:chOff x="0" y="0"/>
            <a:chExt cx="12361417" cy="4627688"/>
          </a:xfrm>
        </p:grpSpPr>
        <p:sp>
          <p:nvSpPr>
            <p:cNvPr id="89" name="Shape"/>
            <p:cNvSpPr/>
            <p:nvPr/>
          </p:nvSpPr>
          <p:spPr>
            <a:xfrm>
              <a:off x="0" y="982093"/>
              <a:ext cx="1253398" cy="364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392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339" y="4157"/>
                    <a:pt x="21600" y="12362"/>
                    <a:pt x="9517" y="18326"/>
                  </a:cubicBezTo>
                  <a:cubicBezTo>
                    <a:pt x="6932" y="19602"/>
                    <a:pt x="3710" y="20710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" name="Shape"/>
            <p:cNvSpPr/>
            <p:nvPr/>
          </p:nvSpPr>
          <p:spPr>
            <a:xfrm>
              <a:off x="52" y="0"/>
              <a:ext cx="957538" cy="370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27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202" y="4084"/>
                    <a:pt x="21600" y="12229"/>
                    <a:pt x="9824" y="18193"/>
                  </a:cubicBezTo>
                  <a:cubicBezTo>
                    <a:pt x="7185" y="19530"/>
                    <a:pt x="3855" y="20685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006666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" name="Line"/>
            <p:cNvSpPr/>
            <p:nvPr/>
          </p:nvSpPr>
          <p:spPr>
            <a:xfrm>
              <a:off x="1957577" y="1775344"/>
              <a:ext cx="10403841" cy="1"/>
            </a:xfrm>
            <a:prstGeom prst="line">
              <a:avLst/>
            </a:prstGeom>
            <a:solidFill>
              <a:srgbClr val="000000">
                <a:alpha val="0"/>
              </a:srgbClr>
            </a:solidFill>
            <a:ln w="1806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93" name="Background"/>
          <p:cNvSpPr txBox="1"/>
          <p:nvPr>
            <p:ph type="title"/>
          </p:nvPr>
        </p:nvSpPr>
        <p:spPr>
          <a:xfrm>
            <a:off x="1948462" y="428977"/>
            <a:ext cx="10401583" cy="1625601"/>
          </a:xfrm>
          <a:prstGeom prst="rect">
            <a:avLst/>
          </a:prstGeom>
        </p:spPr>
        <p:txBody>
          <a:bodyPr lIns="88900" rIns="88900" anchor="b"/>
          <a:lstStyle>
            <a:lvl1pPr algn="l" defTabSz="1300480">
              <a:defRPr sz="5120">
                <a:solidFill>
                  <a:srgbClr val="006666"/>
                </a:solidFill>
                <a:uFill>
                  <a:solidFill>
                    <a:srgbClr val="006666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Background</a:t>
            </a:r>
          </a:p>
        </p:txBody>
      </p:sp>
      <p:sp>
        <p:nvSpPr>
          <p:cNvPr id="94" name="Occurs in approximately 1% of patients undergoing thyroid or parathyroid surgery…"/>
          <p:cNvSpPr txBox="1"/>
          <p:nvPr>
            <p:ph type="body" idx="1"/>
          </p:nvPr>
        </p:nvSpPr>
        <p:spPr>
          <a:xfrm>
            <a:off x="1948462" y="2598702"/>
            <a:ext cx="10401583" cy="5852161"/>
          </a:xfrm>
          <a:prstGeom prst="rect">
            <a:avLst/>
          </a:prstGeom>
        </p:spPr>
        <p:txBody>
          <a:bodyPr lIns="88900" rIns="88900" anchor="t"/>
          <a:lstStyle/>
          <a:p>
            <a:pPr marL="473049" indent="-473049" defTabSz="1261465">
              <a:spcBef>
                <a:spcPts val="600"/>
              </a:spcBef>
              <a:buClr>
                <a:srgbClr val="006666"/>
              </a:buClr>
              <a:buSzPct val="70000"/>
              <a:buFont typeface="Helvetica"/>
              <a:defRPr sz="4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Occurs in approximately 1% of patients undergoing thyroid or parathyroid surgery</a:t>
            </a:r>
          </a:p>
          <a:p>
            <a:pPr marL="473049" indent="-473049" defTabSz="1261465">
              <a:spcBef>
                <a:spcPts val="600"/>
              </a:spcBef>
              <a:buClr>
                <a:srgbClr val="006666"/>
              </a:buClr>
              <a:buSzPct val="70000"/>
              <a:buFont typeface="Helvetica"/>
              <a:defRPr sz="4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May result in laryngeal and sub-glottic oedema and airway obstruction</a:t>
            </a:r>
          </a:p>
          <a:p>
            <a:pPr marL="473049" indent="-473049" defTabSz="1261465">
              <a:spcBef>
                <a:spcPts val="600"/>
              </a:spcBef>
              <a:buClr>
                <a:srgbClr val="006666"/>
              </a:buClr>
              <a:buSzPct val="70000"/>
              <a:buFont typeface="Helvetica"/>
              <a:defRPr sz="4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If respiratory distress, need anaesthetist and surgeon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"/>
          <p:cNvGrpSpPr/>
          <p:nvPr/>
        </p:nvGrpSpPr>
        <p:grpSpPr>
          <a:xfrm>
            <a:off x="-6857" y="392122"/>
            <a:ext cx="12361418" cy="4627689"/>
            <a:chOff x="0" y="0"/>
            <a:chExt cx="12361417" cy="4627688"/>
          </a:xfrm>
        </p:grpSpPr>
        <p:sp>
          <p:nvSpPr>
            <p:cNvPr id="96" name="Shape"/>
            <p:cNvSpPr/>
            <p:nvPr/>
          </p:nvSpPr>
          <p:spPr>
            <a:xfrm>
              <a:off x="0" y="982093"/>
              <a:ext cx="1253398" cy="364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392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339" y="4157"/>
                    <a:pt x="21600" y="12362"/>
                    <a:pt x="9517" y="18326"/>
                  </a:cubicBezTo>
                  <a:cubicBezTo>
                    <a:pt x="6932" y="19602"/>
                    <a:pt x="3710" y="20710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" name="Shape"/>
            <p:cNvSpPr/>
            <p:nvPr/>
          </p:nvSpPr>
          <p:spPr>
            <a:xfrm>
              <a:off x="52" y="0"/>
              <a:ext cx="957538" cy="370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27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202" y="4084"/>
                    <a:pt x="21600" y="12229"/>
                    <a:pt x="9824" y="18193"/>
                  </a:cubicBezTo>
                  <a:cubicBezTo>
                    <a:pt x="7185" y="19530"/>
                    <a:pt x="3855" y="20685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006666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" name="Line"/>
            <p:cNvSpPr/>
            <p:nvPr/>
          </p:nvSpPr>
          <p:spPr>
            <a:xfrm>
              <a:off x="1957577" y="1775344"/>
              <a:ext cx="10403841" cy="1"/>
            </a:xfrm>
            <a:prstGeom prst="line">
              <a:avLst/>
            </a:prstGeom>
            <a:solidFill>
              <a:srgbClr val="000000">
                <a:alpha val="0"/>
              </a:srgbClr>
            </a:solidFill>
            <a:ln w="1806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00" name="Title"/>
          <p:cNvSpPr txBox="1"/>
          <p:nvPr>
            <p:ph type="title"/>
          </p:nvPr>
        </p:nvSpPr>
        <p:spPr>
          <a:xfrm>
            <a:off x="1948462" y="428977"/>
            <a:ext cx="10401583" cy="1625601"/>
          </a:xfrm>
          <a:prstGeom prst="rect">
            <a:avLst/>
          </a:prstGeom>
        </p:spPr>
        <p:txBody>
          <a:bodyPr lIns="88900" rIns="88900" anchor="b"/>
          <a:lstStyle/>
          <a:p>
            <a:pPr algn="l" defTabSz="1300480">
              <a:defRPr sz="5120">
                <a:solidFill>
                  <a:srgbClr val="006666"/>
                </a:solidFill>
                <a:uFill>
                  <a:solidFill>
                    <a:srgbClr val="006666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1" name="Haematoma may enlarge rapidly within a few minutes…"/>
          <p:cNvSpPr txBox="1"/>
          <p:nvPr>
            <p:ph type="body" idx="1"/>
          </p:nvPr>
        </p:nvSpPr>
        <p:spPr>
          <a:xfrm>
            <a:off x="1948462" y="2598702"/>
            <a:ext cx="10401583" cy="5852161"/>
          </a:xfrm>
          <a:prstGeom prst="rect">
            <a:avLst/>
          </a:prstGeom>
        </p:spPr>
        <p:txBody>
          <a:bodyPr lIns="88900" rIns="88900" anchor="t"/>
          <a:lstStyle/>
          <a:p>
            <a:pPr marL="487680" indent="-487680" defTabSz="1300480">
              <a:spcBef>
                <a:spcPts val="600"/>
              </a:spcBef>
              <a:buClr>
                <a:srgbClr val="006666"/>
              </a:buClr>
              <a:buSzPct val="70000"/>
              <a:buFont typeface="Helvetica"/>
              <a:defRPr sz="4124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Haematoma may enlarge rapidly within a few minutes</a:t>
            </a:r>
          </a:p>
          <a:p>
            <a:pPr marL="487680" indent="-487680" defTabSz="1300480">
              <a:spcBef>
                <a:spcPts val="600"/>
              </a:spcBef>
              <a:buClr>
                <a:srgbClr val="006666"/>
              </a:buClr>
              <a:buSzPct val="70000"/>
              <a:buFont typeface="Helvetica"/>
              <a:defRPr sz="4124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Potentially life-threatening and patient feels “about to die”</a:t>
            </a:r>
          </a:p>
          <a:p>
            <a:pPr marL="487680" indent="-487680" defTabSz="1300480">
              <a:spcBef>
                <a:spcPts val="600"/>
              </a:spcBef>
              <a:buClr>
                <a:srgbClr val="006666"/>
              </a:buClr>
              <a:buSzPct val="70000"/>
              <a:buFont typeface="Helvetica"/>
              <a:defRPr sz="4124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No local or general anaesthetic required to explore wound if airway compromise</a:t>
            </a:r>
          </a:p>
          <a:p>
            <a:pPr marL="487680" indent="-487680" defTabSz="1300480">
              <a:spcBef>
                <a:spcPts val="600"/>
              </a:spcBef>
              <a:buClr>
                <a:srgbClr val="006666"/>
              </a:buClr>
              <a:buSzPct val="70000"/>
              <a:buFont typeface="Helvetica"/>
              <a:defRPr sz="4124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No sharp implements needed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"/>
          <p:cNvGrpSpPr/>
          <p:nvPr/>
        </p:nvGrpSpPr>
        <p:grpSpPr>
          <a:xfrm>
            <a:off x="-6857" y="392122"/>
            <a:ext cx="12361418" cy="4627689"/>
            <a:chOff x="0" y="0"/>
            <a:chExt cx="12361417" cy="4627688"/>
          </a:xfrm>
        </p:grpSpPr>
        <p:sp>
          <p:nvSpPr>
            <p:cNvPr id="103" name="Shape"/>
            <p:cNvSpPr/>
            <p:nvPr/>
          </p:nvSpPr>
          <p:spPr>
            <a:xfrm>
              <a:off x="0" y="982093"/>
              <a:ext cx="1253398" cy="364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392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339" y="4157"/>
                    <a:pt x="21600" y="12362"/>
                    <a:pt x="9517" y="18326"/>
                  </a:cubicBezTo>
                  <a:cubicBezTo>
                    <a:pt x="6932" y="19602"/>
                    <a:pt x="3710" y="20710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" name="Shape"/>
            <p:cNvSpPr/>
            <p:nvPr/>
          </p:nvSpPr>
          <p:spPr>
            <a:xfrm>
              <a:off x="52" y="0"/>
              <a:ext cx="957538" cy="370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27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202" y="4084"/>
                    <a:pt x="21600" y="12229"/>
                    <a:pt x="9824" y="18193"/>
                  </a:cubicBezTo>
                  <a:cubicBezTo>
                    <a:pt x="7185" y="19530"/>
                    <a:pt x="3855" y="20685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006666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" name="Line"/>
            <p:cNvSpPr/>
            <p:nvPr/>
          </p:nvSpPr>
          <p:spPr>
            <a:xfrm>
              <a:off x="1957577" y="1775344"/>
              <a:ext cx="10403841" cy="1"/>
            </a:xfrm>
            <a:prstGeom prst="line">
              <a:avLst/>
            </a:prstGeom>
            <a:solidFill>
              <a:srgbClr val="000000">
                <a:alpha val="0"/>
              </a:srgbClr>
            </a:solidFill>
            <a:ln w="1806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07" name="1. Open one end of the wound with finger pressure, grip suture crossing wound and pull to remove"/>
          <p:cNvSpPr txBox="1"/>
          <p:nvPr>
            <p:ph type="title"/>
          </p:nvPr>
        </p:nvSpPr>
        <p:spPr>
          <a:xfrm>
            <a:off x="1948461" y="428977"/>
            <a:ext cx="10595753" cy="1625601"/>
          </a:xfrm>
          <a:prstGeom prst="rect">
            <a:avLst/>
          </a:prstGeom>
        </p:spPr>
        <p:txBody>
          <a:bodyPr lIns="88900" rIns="88900" anchor="b"/>
          <a:lstStyle>
            <a:lvl1pPr algn="l" defTabSz="1170431">
              <a:defRPr sz="3584">
                <a:solidFill>
                  <a:srgbClr val="006666"/>
                </a:solidFill>
                <a:uFill>
                  <a:solidFill>
                    <a:srgbClr val="006666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4608"/>
            </a:pPr>
            <a:r>
              <a:rPr sz="3584"/>
              <a:t>1. Open one end of the wound with finger pressure, grip suture crossing wound and pull to remove</a:t>
            </a:r>
          </a:p>
        </p:txBody>
      </p:sp>
      <p:grpSp>
        <p:nvGrpSpPr>
          <p:cNvPr id="110" name="Group"/>
          <p:cNvGrpSpPr/>
          <p:nvPr/>
        </p:nvGrpSpPr>
        <p:grpSpPr>
          <a:xfrm>
            <a:off x="1381760" y="2214879"/>
            <a:ext cx="11623041" cy="7538722"/>
            <a:chOff x="0" y="0"/>
            <a:chExt cx="11623040" cy="7538720"/>
          </a:xfrm>
        </p:grpSpPr>
        <p:sp>
          <p:nvSpPr>
            <p:cNvPr id="108" name="Rectangle"/>
            <p:cNvSpPr/>
            <p:nvPr/>
          </p:nvSpPr>
          <p:spPr>
            <a:xfrm>
              <a:off x="0" y="0"/>
              <a:ext cx="11623041" cy="753872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09" name="img002-small.jpg" descr="img002-smal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623041" cy="75387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1" name="Colourless Monocryl Suture"/>
          <p:cNvSpPr/>
          <p:nvPr/>
        </p:nvSpPr>
        <p:spPr>
          <a:xfrm>
            <a:off x="10275723" y="5173240"/>
            <a:ext cx="2713850" cy="1347894"/>
          </a:xfrm>
          <a:prstGeom prst="rect">
            <a:avLst/>
          </a:prstGeom>
          <a:solidFill>
            <a:srgbClr val="FFFFFF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50800" rIns="88900" bIns="50800">
            <a:spAutoFit/>
          </a:bodyPr>
          <a:lstStyle>
            <a:lvl1pPr algn="l" defTabSz="1300480">
              <a:spcBef>
                <a:spcPts val="1000"/>
              </a:spcBef>
              <a:defRPr sz="2275">
                <a:solidFill>
                  <a:schemeClr val="accent1">
                    <a:hueOff val="60270"/>
                    <a:satOff val="-20053"/>
                    <a:lumOff val="-13915"/>
                  </a:schemeClr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2560">
                <a:latin typeface="Arial"/>
                <a:ea typeface="Arial"/>
                <a:cs typeface="Arial"/>
                <a:sym typeface="Arial"/>
              </a:defRPr>
            </a:pPr>
            <a:r>
              <a:rPr sz="2275">
                <a:latin typeface="Verdana"/>
                <a:ea typeface="Verdana"/>
                <a:cs typeface="Verdana"/>
                <a:sym typeface="Verdana"/>
              </a:rPr>
              <a:t>Colourless Monocryl Suture</a:t>
            </a:r>
            <a:endParaRPr sz="2275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"/>
          <p:cNvGrpSpPr/>
          <p:nvPr/>
        </p:nvGrpSpPr>
        <p:grpSpPr>
          <a:xfrm>
            <a:off x="-6857" y="392122"/>
            <a:ext cx="12361418" cy="4627689"/>
            <a:chOff x="0" y="0"/>
            <a:chExt cx="12361417" cy="4627688"/>
          </a:xfrm>
        </p:grpSpPr>
        <p:sp>
          <p:nvSpPr>
            <p:cNvPr id="113" name="Shape"/>
            <p:cNvSpPr/>
            <p:nvPr/>
          </p:nvSpPr>
          <p:spPr>
            <a:xfrm>
              <a:off x="0" y="982093"/>
              <a:ext cx="1253398" cy="364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392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339" y="4157"/>
                    <a:pt x="21600" y="12362"/>
                    <a:pt x="9517" y="18326"/>
                  </a:cubicBezTo>
                  <a:cubicBezTo>
                    <a:pt x="6932" y="19602"/>
                    <a:pt x="3710" y="20710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" name="Shape"/>
            <p:cNvSpPr/>
            <p:nvPr/>
          </p:nvSpPr>
          <p:spPr>
            <a:xfrm>
              <a:off x="52" y="0"/>
              <a:ext cx="957538" cy="370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27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202" y="4084"/>
                    <a:pt x="21600" y="12229"/>
                    <a:pt x="9824" y="18193"/>
                  </a:cubicBezTo>
                  <a:cubicBezTo>
                    <a:pt x="7185" y="19530"/>
                    <a:pt x="3855" y="20685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006666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" name="Line"/>
            <p:cNvSpPr/>
            <p:nvPr/>
          </p:nvSpPr>
          <p:spPr>
            <a:xfrm>
              <a:off x="1957577" y="1775344"/>
              <a:ext cx="10403841" cy="1"/>
            </a:xfrm>
            <a:prstGeom prst="line">
              <a:avLst/>
            </a:prstGeom>
            <a:solidFill>
              <a:srgbClr val="000000">
                <a:alpha val="0"/>
              </a:srgbClr>
            </a:solidFill>
            <a:ln w="1806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17" name="2. Pass a finger behind interrupted sutures in platysma and pull to disrupt"/>
          <p:cNvSpPr txBox="1"/>
          <p:nvPr>
            <p:ph type="title"/>
          </p:nvPr>
        </p:nvSpPr>
        <p:spPr>
          <a:xfrm>
            <a:off x="1948462" y="428977"/>
            <a:ext cx="10401583" cy="1625601"/>
          </a:xfrm>
          <a:prstGeom prst="rect">
            <a:avLst/>
          </a:prstGeom>
        </p:spPr>
        <p:txBody>
          <a:bodyPr lIns="88900" rIns="88900" anchor="b"/>
          <a:lstStyle>
            <a:lvl1pPr algn="l" defTabSz="1300480">
              <a:defRPr sz="3982">
                <a:solidFill>
                  <a:srgbClr val="006666"/>
                </a:solidFill>
                <a:uFill>
                  <a:solidFill>
                    <a:srgbClr val="006666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5120"/>
            </a:pPr>
            <a:r>
              <a:rPr sz="3982"/>
              <a:t>2. Pass a finger behind interrupted sutures in platysma and pull to disrupt</a:t>
            </a:r>
          </a:p>
        </p:txBody>
      </p:sp>
      <p:grpSp>
        <p:nvGrpSpPr>
          <p:cNvPr id="120" name="Group"/>
          <p:cNvGrpSpPr/>
          <p:nvPr/>
        </p:nvGrpSpPr>
        <p:grpSpPr>
          <a:xfrm>
            <a:off x="1280160" y="2361635"/>
            <a:ext cx="11724641" cy="7391965"/>
            <a:chOff x="0" y="0"/>
            <a:chExt cx="11724640" cy="7391964"/>
          </a:xfrm>
        </p:grpSpPr>
        <p:sp>
          <p:nvSpPr>
            <p:cNvPr id="118" name="Rectangle"/>
            <p:cNvSpPr/>
            <p:nvPr/>
          </p:nvSpPr>
          <p:spPr>
            <a:xfrm>
              <a:off x="0" y="0"/>
              <a:ext cx="11724641" cy="739196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19" name="img003-small.jpg" descr="img003-smal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724641" cy="73919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1" name="Skin Edge"/>
          <p:cNvSpPr/>
          <p:nvPr/>
        </p:nvSpPr>
        <p:spPr>
          <a:xfrm>
            <a:off x="2508391" y="6208888"/>
            <a:ext cx="1946205" cy="482601"/>
          </a:xfrm>
          <a:prstGeom prst="rect">
            <a:avLst/>
          </a:prstGeom>
          <a:solidFill>
            <a:srgbClr val="FFFFFF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50800" rIns="88900" bIns="50800">
            <a:spAutoFit/>
          </a:bodyPr>
          <a:lstStyle>
            <a:lvl1pPr algn="l" defTabSz="1300480">
              <a:spcBef>
                <a:spcPts val="1000"/>
              </a:spcBef>
              <a:defRPr sz="2275">
                <a:solidFill>
                  <a:schemeClr val="accent1">
                    <a:hueOff val="60270"/>
                    <a:satOff val="-20053"/>
                    <a:lumOff val="-13915"/>
                  </a:schemeClr>
                </a:solidFill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256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2275"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rPr>
              <a:t>Skin Edge</a:t>
            </a:r>
          </a:p>
        </p:txBody>
      </p:sp>
      <p:sp>
        <p:nvSpPr>
          <p:cNvPr id="122" name="Platysma with interrupted sutures"/>
          <p:cNvSpPr/>
          <p:nvPr/>
        </p:nvSpPr>
        <p:spPr>
          <a:xfrm>
            <a:off x="9676835" y="5594773"/>
            <a:ext cx="3122508" cy="1347894"/>
          </a:xfrm>
          <a:prstGeom prst="rect">
            <a:avLst/>
          </a:prstGeom>
          <a:solidFill>
            <a:srgbClr val="FFFFFF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50800" rIns="88900" bIns="50800">
            <a:spAutoFit/>
          </a:bodyPr>
          <a:lstStyle>
            <a:lvl1pPr algn="l" defTabSz="1300480">
              <a:spcBef>
                <a:spcPts val="1000"/>
              </a:spcBef>
              <a:defRPr sz="2275">
                <a:solidFill>
                  <a:schemeClr val="accent1">
                    <a:hueOff val="60270"/>
                    <a:satOff val="-20053"/>
                    <a:lumOff val="-13915"/>
                  </a:schemeClr>
                </a:solidFill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256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2275"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rPr>
              <a:t>Platysma with interrupted sutures</a:t>
            </a:r>
            <a:endParaRPr sz="2275">
              <a:uFill>
                <a:solidFill>
                  <a:srgbClr val="000099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"/>
          <p:cNvGrpSpPr/>
          <p:nvPr/>
        </p:nvGrpSpPr>
        <p:grpSpPr>
          <a:xfrm>
            <a:off x="-6857" y="392122"/>
            <a:ext cx="12361418" cy="4627689"/>
            <a:chOff x="0" y="0"/>
            <a:chExt cx="12361417" cy="4627688"/>
          </a:xfrm>
        </p:grpSpPr>
        <p:sp>
          <p:nvSpPr>
            <p:cNvPr id="124" name="Shape"/>
            <p:cNvSpPr/>
            <p:nvPr/>
          </p:nvSpPr>
          <p:spPr>
            <a:xfrm>
              <a:off x="0" y="982093"/>
              <a:ext cx="1253398" cy="364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392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339" y="4157"/>
                    <a:pt x="21600" y="12362"/>
                    <a:pt x="9517" y="18326"/>
                  </a:cubicBezTo>
                  <a:cubicBezTo>
                    <a:pt x="6932" y="19602"/>
                    <a:pt x="3710" y="20710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Shape"/>
            <p:cNvSpPr/>
            <p:nvPr/>
          </p:nvSpPr>
          <p:spPr>
            <a:xfrm>
              <a:off x="52" y="0"/>
              <a:ext cx="957538" cy="370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27" h="21600" fill="norm" stroke="1" extrusionOk="0">
                  <a:moveTo>
                    <a:pt x="1" y="0"/>
                  </a:moveTo>
                  <a:lnTo>
                    <a:pt x="1" y="0"/>
                  </a:lnTo>
                  <a:cubicBezTo>
                    <a:pt x="17202" y="4084"/>
                    <a:pt x="21600" y="12229"/>
                    <a:pt x="9824" y="18193"/>
                  </a:cubicBezTo>
                  <a:cubicBezTo>
                    <a:pt x="7185" y="19530"/>
                    <a:pt x="3855" y="20685"/>
                    <a:pt x="1" y="21600"/>
                  </a:cubicBezTo>
                  <a:lnTo>
                    <a:pt x="1" y="21600"/>
                  </a:lnTo>
                  <a:lnTo>
                    <a:pt x="1" y="21600"/>
                  </a:ln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006666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957577" y="1775344"/>
              <a:ext cx="10403841" cy="1"/>
            </a:xfrm>
            <a:prstGeom prst="line">
              <a:avLst/>
            </a:prstGeom>
            <a:solidFill>
              <a:srgbClr val="000000">
                <a:alpha val="0"/>
              </a:srgbClr>
            </a:solidFill>
            <a:ln w="1806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28" name="3. Pass finger into space at inferior end of suture line between strap muscles down onto anterior surface of trachea and pull sharply upwards to disrupt, cutting the suture if necessary"/>
          <p:cNvSpPr txBox="1"/>
          <p:nvPr>
            <p:ph type="title"/>
          </p:nvPr>
        </p:nvSpPr>
        <p:spPr>
          <a:xfrm>
            <a:off x="1790417" y="575732"/>
            <a:ext cx="10401583" cy="1625602"/>
          </a:xfrm>
          <a:prstGeom prst="rect">
            <a:avLst/>
          </a:prstGeom>
        </p:spPr>
        <p:txBody>
          <a:bodyPr lIns="88900" rIns="88900" anchor="b"/>
          <a:lstStyle>
            <a:lvl1pPr algn="l" defTabSz="1209446">
              <a:defRPr sz="2909">
                <a:solidFill>
                  <a:srgbClr val="006666"/>
                </a:solidFill>
                <a:uFill>
                  <a:solidFill>
                    <a:srgbClr val="006666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4761"/>
            </a:pPr>
            <a:r>
              <a:rPr sz="2909"/>
              <a:t>3. Pass finger into space at inferior end of suture line between strap muscles down onto anterior surface of trachea and pull sharply upwards to disrupt, cutting the suture if necessary</a:t>
            </a:r>
          </a:p>
        </p:txBody>
      </p:sp>
      <p:pic>
        <p:nvPicPr>
          <p:cNvPr id="129" name="img004-small.jpg" descr="img004-smal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3360" y="2917049"/>
            <a:ext cx="11521441" cy="6836551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Undersurface of platysma"/>
          <p:cNvSpPr/>
          <p:nvPr/>
        </p:nvSpPr>
        <p:spPr>
          <a:xfrm>
            <a:off x="9471378" y="5082257"/>
            <a:ext cx="3533423" cy="826348"/>
          </a:xfrm>
          <a:prstGeom prst="rect">
            <a:avLst/>
          </a:prstGeom>
          <a:solidFill>
            <a:srgbClr val="FFFFFF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50800" rIns="88900" bIns="50800">
            <a:spAutoFit/>
          </a:bodyPr>
          <a:lstStyle>
            <a:lvl1pPr algn="l" defTabSz="1300480">
              <a:spcBef>
                <a:spcPts val="1000"/>
              </a:spcBef>
              <a:defRPr sz="2275">
                <a:solidFill>
                  <a:schemeClr val="accent1">
                    <a:hueOff val="60270"/>
                    <a:satOff val="-20053"/>
                    <a:lumOff val="-13915"/>
                  </a:schemeClr>
                </a:solidFill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256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2275"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rPr>
              <a:t>Undersurface of platysma</a:t>
            </a:r>
          </a:p>
        </p:txBody>
      </p:sp>
      <p:sp>
        <p:nvSpPr>
          <p:cNvPr id="131" name="Strap Muscles"/>
          <p:cNvSpPr/>
          <p:nvPr/>
        </p:nvSpPr>
        <p:spPr>
          <a:xfrm>
            <a:off x="10160000" y="6330808"/>
            <a:ext cx="2077157" cy="826348"/>
          </a:xfrm>
          <a:prstGeom prst="rect">
            <a:avLst/>
          </a:prstGeom>
          <a:solidFill>
            <a:srgbClr val="FFFFFF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50800" rIns="88900" bIns="50800">
            <a:spAutoFit/>
          </a:bodyPr>
          <a:lstStyle>
            <a:lvl1pPr algn="l" defTabSz="1300480">
              <a:defRPr sz="2275">
                <a:solidFill>
                  <a:schemeClr val="accent1">
                    <a:hueOff val="60270"/>
                    <a:satOff val="-20053"/>
                    <a:lumOff val="-13915"/>
                  </a:schemeClr>
                </a:solidFill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256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2275"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rPr>
              <a:t>Strap Muscles</a:t>
            </a:r>
          </a:p>
        </p:txBody>
      </p:sp>
      <p:sp>
        <p:nvSpPr>
          <p:cNvPr id="132" name="Finger hole in sutureline"/>
          <p:cNvSpPr/>
          <p:nvPr/>
        </p:nvSpPr>
        <p:spPr>
          <a:xfrm>
            <a:off x="7834489" y="7744177"/>
            <a:ext cx="4402668" cy="1003301"/>
          </a:xfrm>
          <a:prstGeom prst="rect">
            <a:avLst/>
          </a:prstGeom>
          <a:solidFill>
            <a:srgbClr val="FFFFFF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50800" rIns="88900" bIns="50800">
            <a:spAutoFit/>
          </a:bodyPr>
          <a:lstStyle>
            <a:lvl1pPr algn="l" defTabSz="1300480">
              <a:spcBef>
                <a:spcPts val="1000"/>
              </a:spcBef>
              <a:defRPr sz="2275">
                <a:solidFill>
                  <a:schemeClr val="accent1">
                    <a:hueOff val="60270"/>
                    <a:satOff val="-20053"/>
                    <a:lumOff val="-13915"/>
                  </a:schemeClr>
                </a:solidFill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defRPr sz="256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2275">
                <a:uFill>
                  <a:solidFill>
                    <a:srgbClr val="000099"/>
                  </a:solidFill>
                </a:uFill>
                <a:latin typeface="Verdana"/>
                <a:ea typeface="Verdana"/>
                <a:cs typeface="Verdana"/>
                <a:sym typeface="Verdana"/>
              </a:rPr>
              <a:t>Finger hole in sutureline</a:t>
            </a:r>
            <a:endParaRPr sz="2275">
              <a:uFill>
                <a:solidFill>
                  <a:srgbClr val="000099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